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  <p:sldId id="261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95"/>
    <p:restoredTop sz="94683"/>
  </p:normalViewPr>
  <p:slideViewPr>
    <p:cSldViewPr snapToGrid="0" snapToObjects="1">
      <p:cViewPr varScale="1">
        <p:scale>
          <a:sx n="124" d="100"/>
          <a:sy n="124" d="100"/>
        </p:scale>
        <p:origin x="19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83FF-7543-D345-B37B-D55562086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367F9-4550-7642-B213-F0B3238A7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C9349-7115-6F47-B21A-31747A94C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DBF9-0086-9644-9246-0D8F401ACBDA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F9CD8-2638-E948-A734-1540805B3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09DB6-9F1F-C54B-B7C5-275AE3ED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7F59-D88E-1546-9F66-64AC769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67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1770-B53B-DA46-992A-18F2A1E6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B6154-C7C6-B449-8BCC-D15064586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02CC2-4A9C-0043-91E4-45E2BF0B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DBF9-0086-9644-9246-0D8F401ACBDA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27E0D-6F76-5040-8C03-ACD0875BE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1E2CD-8088-A849-BBCA-28423D07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7F59-D88E-1546-9F66-64AC769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73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E2FBA3-5B93-CA42-80C4-13415B167A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39F1D-7626-124E-BFA7-1DCD0AD64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E83C1-2B50-FA47-9EB3-9D75EFFCD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DBF9-0086-9644-9246-0D8F401ACBDA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99762-E455-FB46-BEA4-639745203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EC708-FE47-FF41-AF9D-E3058EAD8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7F59-D88E-1546-9F66-64AC769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6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D613-F3D3-3748-8051-3D133810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45FDF-D5D1-BD41-8CBB-41200A98D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F24C6-F363-B64A-BC38-A31205DE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DBF9-0086-9644-9246-0D8F401ACBDA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DE655-B160-B24B-B917-5A4722F2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C1AD7-95E1-3F4F-B73F-77B91BD1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7F59-D88E-1546-9F66-64AC769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80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A33B-C85E-574D-8A25-3FDE57D7F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A4E0B-1609-EF41-913B-7A81BFBE0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A5BE1-5C26-264D-8B17-77CFA6746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DBF9-0086-9644-9246-0D8F401ACBDA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DAA6D-3817-9949-85D7-B0EA0C90F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1A4C5-0E77-2D48-998B-D1ADEE0E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7F59-D88E-1546-9F66-64AC769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54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14C26-A298-674C-B799-1C99B4680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CB051-F223-0347-B40F-F17565B24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0A2F1-D28D-A24A-B861-1DE394554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2C928-BFA7-D643-B8F7-56AB9421D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DBF9-0086-9644-9246-0D8F401ACBDA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006AD-AC63-564A-9EB4-774170646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B79D9A-3E5E-B340-B545-0EBFF220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7F59-D88E-1546-9F66-64AC769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19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5BCD-EC03-2A4E-87FA-4C86073D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54FA7-1151-594D-B456-D990A5AE9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24FFA8-E8FD-024E-8276-159B4C42B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0DDEF3-F01E-3C4E-BD2F-F15B489677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220552-C23B-8246-BA5E-4DF154A98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BDF270-CEA4-A540-BFC3-AF597F8C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DBF9-0086-9644-9246-0D8F401ACBDA}" type="datetimeFigureOut">
              <a:rPr lang="en-US" smtClean="0"/>
              <a:t>3/2/20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94FCB1-3AFE-9C4F-A3BC-CE56F80C5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22568-F06E-AB43-82D7-E155FFA1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7F59-D88E-1546-9F66-64AC769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16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2DF5-7564-8345-A8DD-B793023D7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204DCC-2C7D-0D4D-8566-BD30FA5F4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DBF9-0086-9644-9246-0D8F401ACBDA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32736-72C5-0A41-AFAB-83C5C573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5628F-9FF9-8440-95A8-BA47D573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7F59-D88E-1546-9F66-64AC769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8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013730-2DAB-044B-BE16-99E969D1D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DBF9-0086-9644-9246-0D8F401ACBDA}" type="datetimeFigureOut">
              <a:rPr lang="en-US" smtClean="0"/>
              <a:t>3/2/20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9714F7-7D28-6545-A90D-9C05D819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5257E-212E-7042-B381-03A3DE8DF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7F59-D88E-1546-9F66-64AC769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6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5597B-E398-0045-B952-2D11DB26B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3FC61-305C-1741-BE0A-46D3E5C8B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8BBD0-9256-D045-A3C7-09DB315B5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AD431-7A76-2A4F-9009-AD064A78A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DBF9-0086-9644-9246-0D8F401ACBDA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9DACF-C9E4-2144-B5EF-2E4527037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1D10F-F504-DA49-89C6-3645446C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7F59-D88E-1546-9F66-64AC769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24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732B-68F4-6544-8CB3-59494ED1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046FA8-A6A9-FD43-AC6B-F10C811FF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02C57-5344-A14E-8A1F-DF9B085B2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D9A31-C8D8-4E48-BDA3-4FF763964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DBF9-0086-9644-9246-0D8F401ACBDA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0A0EE-DEF2-8145-B5CE-2F7BD686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F84B96-9E2F-B649-8058-D49752ACF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E7F59-D88E-1546-9F66-64AC769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4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26608C-BB01-B949-8383-32944F2E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E2C99-F318-C041-AF0D-A87C6DAE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376E9-7BC1-B544-AD98-50E41BABC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2DBF9-0086-9644-9246-0D8F401ACBDA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0359F-BF79-314A-8DA0-6533B75C3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16BC-9EF2-F446-A133-581DB8896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E7F59-D88E-1546-9F66-64AC769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6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s2264/EBI_multiOmics_202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www.encodeproject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s2264.github.io/EBI_multiOmics_2020/" TargetMode="External"/><Relationship Id="rId2" Type="http://schemas.openxmlformats.org/officeDocument/2006/relationships/hyperlink" Target="https://github.com/js2264/EBI_multiOmics_2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ncodeproject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4249-A05B-0B47-BAE7-404FF4320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1" dirty="0" err="1">
                <a:latin typeface="Avenir Roman" panose="02000503020000020003" pitchFamily="2" charset="0"/>
              </a:rPr>
              <a:t>Multiomics</a:t>
            </a:r>
            <a:r>
              <a:rPr lang="en-GB" b="1" dirty="0">
                <a:latin typeface="Avenir Roman" panose="02000503020000020003" pitchFamily="2" charset="0"/>
              </a:rPr>
              <a:t> approach to study aging in </a:t>
            </a:r>
            <a:r>
              <a:rPr lang="en-GB" b="1" i="1" dirty="0">
                <a:latin typeface="Avenir Roman" panose="02000503020000020003" pitchFamily="2" charset="0"/>
              </a:rPr>
              <a:t>C elegans</a:t>
            </a:r>
            <a:endParaRPr lang="en-US" dirty="0">
              <a:latin typeface="Avenir Roman" panose="020005030200000200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ED70A-131E-044A-B177-855298EF0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2098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Introduction to </a:t>
            </a:r>
            <a:r>
              <a:rPr lang="en-GB" dirty="0" err="1"/>
              <a:t>Multiomics</a:t>
            </a:r>
            <a:r>
              <a:rPr lang="en-GB" dirty="0"/>
              <a:t> Data Integration and Visualisation</a:t>
            </a:r>
            <a:endParaRPr lang="en-US" dirty="0"/>
          </a:p>
          <a:p>
            <a:r>
              <a:rPr lang="en-US" dirty="0"/>
              <a:t>EBI - March 2020</a:t>
            </a:r>
          </a:p>
          <a:p>
            <a:endParaRPr lang="en-US" dirty="0"/>
          </a:p>
          <a:p>
            <a:r>
              <a:rPr lang="en-GB" dirty="0"/>
              <a:t>Jacques Serizay</a:t>
            </a:r>
          </a:p>
          <a:p>
            <a:r>
              <a:rPr lang="en-GB" dirty="0">
                <a:hlinkClick r:id="rId2"/>
              </a:rPr>
              <a:t>https://github.com/js2264/EBI_multiOmics_2020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407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32A-FAB4-9A44-920C-1FD66FD3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you will do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8E6494-2DA3-9946-935F-957059303F61}"/>
              </a:ext>
            </a:extLst>
          </p:cNvPr>
          <p:cNvSpPr/>
          <p:nvPr/>
        </p:nvSpPr>
        <p:spPr>
          <a:xfrm>
            <a:off x="224480" y="1943351"/>
            <a:ext cx="1164624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Integrate multiple “omics” datasets together: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Proteomics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Transcriptomics</a:t>
            </a:r>
          </a:p>
          <a:p>
            <a:pPr marL="285750" indent="-285750">
              <a:buFontTx/>
              <a:buChar char="-"/>
            </a:pPr>
            <a:r>
              <a:rPr lang="en-US" dirty="0"/>
              <a:t>Epigenomics: chromatin accessibility and transcription factor chromatin immunoprecipitation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Learn some fundamental tools and visualization packages: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/>
              <a:t>Handling genomic data in R (Bioconductor)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 ontology term enrichment analysis (</a:t>
            </a:r>
            <a:r>
              <a:rPr lang="en-US" dirty="0" err="1"/>
              <a:t>gProfileR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Aggregated genomic coverage plots (</a:t>
            </a:r>
            <a:r>
              <a:rPr lang="en-US" dirty="0" err="1"/>
              <a:t>Seqplots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Protein-protein interactions (STRING database)</a:t>
            </a:r>
          </a:p>
          <a:p>
            <a:pPr marL="285750" indent="-285750">
              <a:buFontTx/>
              <a:buChar char="-"/>
            </a:pPr>
            <a:r>
              <a:rPr lang="en-US" dirty="0"/>
              <a:t>DNA sequence analysis (MEME)</a:t>
            </a:r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  <a:p>
            <a:pPr marL="285750" indent="-285750">
              <a:buFontTx/>
              <a:buChar char="-"/>
            </a:pPr>
            <a:r>
              <a:rPr lang="en-US" dirty="0"/>
              <a:t>And converting IDs!!!!</a:t>
            </a:r>
          </a:p>
        </p:txBody>
      </p:sp>
    </p:spTree>
    <p:extLst>
      <p:ext uri="{BB962C8B-B14F-4D97-AF65-F5344CB8AC3E}">
        <p14:creationId xmlns:p14="http://schemas.microsoft.com/office/powerpoint/2010/main" val="3882723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32A-FAB4-9A44-920C-1FD66FD3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you will use 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D76B2-BFCF-7741-96D8-649EA7F5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10" y="1690688"/>
            <a:ext cx="5879740" cy="49137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8E6494-2DA3-9946-935F-957059303F61}"/>
              </a:ext>
            </a:extLst>
          </p:cNvPr>
          <p:cNvSpPr/>
          <p:nvPr/>
        </p:nvSpPr>
        <p:spPr>
          <a:xfrm>
            <a:off x="6472989" y="5584071"/>
            <a:ext cx="54382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Reinke, Aaron W, Raymond </a:t>
            </a:r>
            <a:r>
              <a:rPr lang="en-GB" sz="1400" dirty="0" err="1"/>
              <a:t>Mak</a:t>
            </a:r>
            <a:r>
              <a:rPr lang="en-GB" sz="1400" dirty="0"/>
              <a:t>, Emily R </a:t>
            </a:r>
            <a:r>
              <a:rPr lang="en-GB" sz="1400" dirty="0" err="1"/>
              <a:t>Troemel</a:t>
            </a:r>
            <a:r>
              <a:rPr lang="en-GB" sz="1400" dirty="0"/>
              <a:t>, and Eric J Ben. 2017. </a:t>
            </a:r>
          </a:p>
          <a:p>
            <a:r>
              <a:rPr lang="en-GB" sz="1400" dirty="0"/>
              <a:t>“In Vivo Mapping of Tissue- and Subcellular-Specific Proteomes in Caenorhabditis Elegans.”  </a:t>
            </a:r>
            <a:r>
              <a:rPr lang="en-GB" sz="1400" i="1" dirty="0"/>
              <a:t>Science Advances</a:t>
            </a:r>
            <a:r>
              <a:rPr lang="en-GB" sz="14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70448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32A-FAB4-9A44-920C-1FD66FD3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you will use (2)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8E6494-2DA3-9946-935F-957059303F61}"/>
              </a:ext>
            </a:extLst>
          </p:cNvPr>
          <p:cNvSpPr/>
          <p:nvPr/>
        </p:nvSpPr>
        <p:spPr>
          <a:xfrm>
            <a:off x="661737" y="5592309"/>
            <a:ext cx="112495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Jänes, Jürgen, Yan Dong, Michael Schoof, Jacques Serizay, Alex Appert, Chiara Cerrato, Carson Woodbury, et al. 2018. “Chromatin accessibility dynamics across C. elegans development and ageing.” </a:t>
            </a:r>
            <a:r>
              <a:rPr lang="en-GB" sz="1400" i="1" dirty="0"/>
              <a:t>eLife</a:t>
            </a:r>
            <a:endParaRPr lang="en-GB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A661A-4393-4741-BF52-6EDC3DFA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030506"/>
            <a:ext cx="9296400" cy="27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54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32A-FAB4-9A44-920C-1FD66FD3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you will use (3)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8E6494-2DA3-9946-935F-957059303F61}"/>
              </a:ext>
            </a:extLst>
          </p:cNvPr>
          <p:cNvSpPr/>
          <p:nvPr/>
        </p:nvSpPr>
        <p:spPr>
          <a:xfrm>
            <a:off x="661737" y="5582970"/>
            <a:ext cx="112495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Jacques Serizay, Yan Dong, Jürgen Jänes, Michael Chesney, Chiara Cerrato, Julie Ahringer, 2020, “Tissue-specific profiling reveals distinctive regulatory architectures for ubiquitous, germline and somatic genes”, </a:t>
            </a:r>
            <a:r>
              <a:rPr lang="en-GB" sz="1400" dirty="0" err="1"/>
              <a:t>bioRxiv</a:t>
            </a:r>
            <a:endParaRPr lang="en-GB" sz="1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6ED838-AB79-9A4B-A4A0-B94B63109B4C}"/>
              </a:ext>
            </a:extLst>
          </p:cNvPr>
          <p:cNvGrpSpPr/>
          <p:nvPr/>
        </p:nvGrpSpPr>
        <p:grpSpPr>
          <a:xfrm>
            <a:off x="838200" y="1606467"/>
            <a:ext cx="10515600" cy="3703662"/>
            <a:chOff x="355600" y="1347537"/>
            <a:chExt cx="11480800" cy="40436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4A7A63E-A76F-8443-B031-03C1762F3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600" y="1466850"/>
              <a:ext cx="11480800" cy="39243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4A172D-6E50-FF46-A703-C44BB6F00F12}"/>
                </a:ext>
              </a:extLst>
            </p:cNvPr>
            <p:cNvSpPr/>
            <p:nvPr/>
          </p:nvSpPr>
          <p:spPr>
            <a:xfrm>
              <a:off x="355600" y="1347537"/>
              <a:ext cx="30613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437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32A-FAB4-9A44-920C-1FD66FD3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you will use (4)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8E6494-2DA3-9946-935F-957059303F61}"/>
              </a:ext>
            </a:extLst>
          </p:cNvPr>
          <p:cNvSpPr/>
          <p:nvPr/>
        </p:nvSpPr>
        <p:spPr>
          <a:xfrm>
            <a:off x="661737" y="5582970"/>
            <a:ext cx="112495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modENCODE</a:t>
            </a:r>
          </a:p>
          <a:p>
            <a:r>
              <a:rPr lang="en-GB" sz="1400" dirty="0" err="1"/>
              <a:t>modERN</a:t>
            </a:r>
            <a:endParaRPr lang="en-GB" sz="1400" dirty="0"/>
          </a:p>
          <a:p>
            <a:r>
              <a:rPr lang="en-GB" sz="1400" dirty="0">
                <a:hlinkClick r:id="rId2"/>
              </a:rPr>
              <a:t>https://www.encodeproject.org/</a:t>
            </a:r>
            <a:endParaRPr lang="en-GB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FA5B26-1368-1C44-BE2C-29D406301E8A}"/>
              </a:ext>
            </a:extLst>
          </p:cNvPr>
          <p:cNvGrpSpPr/>
          <p:nvPr/>
        </p:nvGrpSpPr>
        <p:grpSpPr>
          <a:xfrm>
            <a:off x="2118342" y="1690688"/>
            <a:ext cx="7955316" cy="3892282"/>
            <a:chOff x="2687053" y="1690688"/>
            <a:chExt cx="6817894" cy="33357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49A2A8-3DB1-AB47-AC37-12F52646C6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994"/>
            <a:stretch/>
          </p:blipFill>
          <p:spPr>
            <a:xfrm>
              <a:off x="2687053" y="1690688"/>
              <a:ext cx="6817894" cy="333577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90D6FF6-1B8E-DA4B-8731-11A0F3C04601}"/>
                </a:ext>
              </a:extLst>
            </p:cNvPr>
            <p:cNvSpPr/>
            <p:nvPr/>
          </p:nvSpPr>
          <p:spPr>
            <a:xfrm>
              <a:off x="2687053" y="4511842"/>
              <a:ext cx="2967789" cy="5146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D1892E-E288-7646-848E-444A56127641}"/>
                </a:ext>
              </a:extLst>
            </p:cNvPr>
            <p:cNvSpPr/>
            <p:nvPr/>
          </p:nvSpPr>
          <p:spPr>
            <a:xfrm>
              <a:off x="7956884" y="4511842"/>
              <a:ext cx="1548063" cy="5146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9620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32A-FAB4-9A44-920C-1FD66FD3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FE298-02C7-724D-9115-A14990BC0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Project repository: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https://github.com/js2264/EBI_multiOmics_2020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Detailed introduction and guidelines: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https://js2264.github.io/EBI_multiOmics_2020/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References:</a:t>
            </a:r>
          </a:p>
          <a:p>
            <a:pPr marL="0" indent="0">
              <a:buNone/>
            </a:pPr>
            <a:r>
              <a:rPr lang="en-GB" dirty="0"/>
              <a:t>Reinke, Aaron W, Raymond </a:t>
            </a:r>
            <a:r>
              <a:rPr lang="en-GB" dirty="0" err="1"/>
              <a:t>Mak</a:t>
            </a:r>
            <a:r>
              <a:rPr lang="en-GB" dirty="0"/>
              <a:t>, Emily R </a:t>
            </a:r>
            <a:r>
              <a:rPr lang="en-GB" dirty="0" err="1"/>
              <a:t>Troemel</a:t>
            </a:r>
            <a:r>
              <a:rPr lang="en-GB" dirty="0"/>
              <a:t>, and Eric J Ben. 2017. “In Vivo Mapping of Tissue- and Subcellular-Specific Proteomes in Caenorhabditis Elegans.”  </a:t>
            </a:r>
            <a:r>
              <a:rPr lang="en-GB" i="1" dirty="0"/>
              <a:t>Science Advances</a:t>
            </a:r>
            <a:r>
              <a:rPr lang="en-GB" dirty="0"/>
              <a:t> </a:t>
            </a:r>
            <a:endParaRPr lang="en-US" dirty="0"/>
          </a:p>
          <a:p>
            <a:pPr marL="0" indent="0">
              <a:buNone/>
            </a:pPr>
            <a:r>
              <a:rPr lang="en-GB" dirty="0"/>
              <a:t>Jänes, Jürgen, Yan Dong, Michael Schoof, Jacques Serizay, Alex Appert, Chiara Cerrato, Carson Woodbury, et al. 2018. “Chromatin accessibility dynamics across C. elegans development and ageing.” </a:t>
            </a:r>
            <a:r>
              <a:rPr lang="en-GB" i="1" dirty="0"/>
              <a:t>eLife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Jacques Serizay, Yan Dong, Jürgen Jänes, Michael Chesney, Chiara Cerrato, Julie Ahringer, 2020, “Tissue-specific profiling reveals distinctive regulatory architectures for ubiquitous, germline and somatic genes”, </a:t>
            </a:r>
            <a:r>
              <a:rPr lang="en-GB" dirty="0" err="1"/>
              <a:t>bioRxiv</a:t>
            </a:r>
            <a:endParaRPr lang="en-US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https://www.encodeproject.org/</a:t>
            </a:r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720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32A-FAB4-9A44-920C-1FD66FD3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aging?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1717F0-E614-0F45-8D10-333CE40F011F}"/>
              </a:ext>
            </a:extLst>
          </p:cNvPr>
          <p:cNvSpPr txBox="1"/>
          <p:nvPr/>
        </p:nvSpPr>
        <p:spPr>
          <a:xfrm>
            <a:off x="975360" y="2489200"/>
            <a:ext cx="1024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Aging is a time-dependent functional decline that affects most living organisms. It is characterized by a progressive loss of physiological integrity, leading to impaired function and increased vulnerability to death.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ED6C3A-0B89-914E-A43C-7A3AE1964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39432" y="2062480"/>
            <a:ext cx="496888" cy="496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ADC044-C352-6D47-AAC2-3EE4D4C9B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11105356" y="2965717"/>
            <a:ext cx="496888" cy="4968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963ADF-B0B2-B643-A316-9F57EDA404A5}"/>
              </a:ext>
            </a:extLst>
          </p:cNvPr>
          <p:cNvSpPr txBox="1"/>
          <p:nvPr/>
        </p:nvSpPr>
        <p:spPr>
          <a:xfrm>
            <a:off x="1036320" y="3944202"/>
            <a:ext cx="9433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López-Otı́n</a:t>
            </a:r>
            <a:r>
              <a:rPr lang="en-GB" dirty="0"/>
              <a:t>, Carlos, Maria A. </a:t>
            </a:r>
            <a:r>
              <a:rPr lang="en-GB" dirty="0" err="1"/>
              <a:t>Blasco</a:t>
            </a:r>
            <a:r>
              <a:rPr lang="en-GB" dirty="0"/>
              <a:t>, Linda Partridge, Manuel Serrano, and Guido Kroemer. 2013. “The Hallmarks of Aging.” </a:t>
            </a:r>
            <a:r>
              <a:rPr lang="en-GB" i="1" dirty="0"/>
              <a:t>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92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32A-FAB4-9A44-920C-1FD66FD3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aging?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1717F0-E614-0F45-8D10-333CE40F011F}"/>
              </a:ext>
            </a:extLst>
          </p:cNvPr>
          <p:cNvSpPr txBox="1"/>
          <p:nvPr/>
        </p:nvSpPr>
        <p:spPr>
          <a:xfrm>
            <a:off x="975360" y="2489200"/>
            <a:ext cx="1024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Aging is a time-dependent functional decline that affects most living organisms. It is characterized by a progressive loss of physiological integrity, leading to impaired function and increased vulnerability to death.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E3B4EF-555E-E54B-83B3-F56994E1DCF2}"/>
              </a:ext>
            </a:extLst>
          </p:cNvPr>
          <p:cNvSpPr txBox="1"/>
          <p:nvPr/>
        </p:nvSpPr>
        <p:spPr>
          <a:xfrm>
            <a:off x="1036320" y="3944202"/>
            <a:ext cx="9433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López-Otı́n</a:t>
            </a:r>
            <a:r>
              <a:rPr lang="en-GB" dirty="0"/>
              <a:t>, Carlos, Maria A. </a:t>
            </a:r>
            <a:r>
              <a:rPr lang="en-GB" dirty="0" err="1"/>
              <a:t>Blasco</a:t>
            </a:r>
            <a:r>
              <a:rPr lang="en-GB" dirty="0"/>
              <a:t>, Linda Partridge, Manuel Serrano, and Guido Kroemer. 2013. “The Hallmarks of Aging.” </a:t>
            </a:r>
            <a:r>
              <a:rPr lang="en-GB" i="1" dirty="0"/>
              <a:t>Cell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ED6C3A-0B89-914E-A43C-7A3AE1964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39432" y="2062480"/>
            <a:ext cx="496888" cy="496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ADC044-C352-6D47-AAC2-3EE4D4C9B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11105356" y="2965717"/>
            <a:ext cx="496888" cy="4968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364D39-0CA1-5D4A-A6A3-6409A68421E0}"/>
              </a:ext>
            </a:extLst>
          </p:cNvPr>
          <p:cNvSpPr txBox="1"/>
          <p:nvPr/>
        </p:nvSpPr>
        <p:spPr>
          <a:xfrm>
            <a:off x="3332480" y="5445760"/>
            <a:ext cx="424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But at which level??? </a:t>
            </a:r>
          </a:p>
        </p:txBody>
      </p:sp>
    </p:spTree>
    <p:extLst>
      <p:ext uri="{BB962C8B-B14F-4D97-AF65-F5344CB8AC3E}">
        <p14:creationId xmlns:p14="http://schemas.microsoft.com/office/powerpoint/2010/main" val="119192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32A-FAB4-9A44-920C-1FD66FD3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Aging is frequently considered to be a </a:t>
            </a:r>
            <a:r>
              <a:rPr lang="en-US"/>
              <a:t>cellular process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0842E-D105-0147-A56A-351412B77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9160"/>
            <a:ext cx="4165600" cy="4165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2E85AD-46DF-B245-8387-1F07C3EBEA26}"/>
              </a:ext>
            </a:extLst>
          </p:cNvPr>
          <p:cNvSpPr/>
          <p:nvPr/>
        </p:nvSpPr>
        <p:spPr>
          <a:xfrm>
            <a:off x="5648960" y="293417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0" i="0" dirty="0">
                <a:solidFill>
                  <a:srgbClr val="505050"/>
                </a:solidFill>
                <a:effectLst/>
                <a:latin typeface="Helvetica" pitchFamily="2" charset="0"/>
              </a:rPr>
              <a:t>Here, we have attempted to identify and categorize the </a:t>
            </a:r>
            <a:r>
              <a:rPr lang="en-GB" b="0" i="0" dirty="0">
                <a:solidFill>
                  <a:srgbClr val="505050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cellular and molecular hallmarks of aging</a:t>
            </a:r>
            <a:r>
              <a:rPr lang="en-GB" b="0" i="0" dirty="0">
                <a:solidFill>
                  <a:srgbClr val="505050"/>
                </a:solidFill>
                <a:effectLst/>
                <a:latin typeface="Helvetica" pitchFamily="2" charset="0"/>
              </a:rPr>
              <a:t>. We propose nine candidate hallmarks that are generally considered to contribute to the aging process and together determine the aging phenotype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600C3-44FE-DD4D-8A7B-2B0CBD157771}"/>
              </a:ext>
            </a:extLst>
          </p:cNvPr>
          <p:cNvSpPr txBox="1"/>
          <p:nvPr/>
        </p:nvSpPr>
        <p:spPr>
          <a:xfrm>
            <a:off x="5770880" y="4953000"/>
            <a:ext cx="5974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López-Otı́n</a:t>
            </a:r>
            <a:r>
              <a:rPr lang="en-GB" dirty="0"/>
              <a:t>, Carlos, Maria A. </a:t>
            </a:r>
            <a:r>
              <a:rPr lang="en-GB" dirty="0" err="1"/>
              <a:t>Blasco</a:t>
            </a:r>
            <a:r>
              <a:rPr lang="en-GB" dirty="0"/>
              <a:t>, Linda Partridge, Manuel Serrano, and Guido Kroemer. 2013. “The Hallmarks of Aging.” </a:t>
            </a:r>
            <a:r>
              <a:rPr lang="en-GB" i="1" dirty="0"/>
              <a:t>Cell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C8309-2873-AB44-B0BC-FD244C99B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273992" y="2564130"/>
            <a:ext cx="496888" cy="4968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70B688-D03A-EF4D-8525-126D2B51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11496516" y="4163060"/>
            <a:ext cx="496888" cy="49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43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32A-FAB4-9A44-920C-1FD66FD3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But really, aging is a multi-scale biological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F42B7-FD2C-3D4B-9E86-5B5B269DF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010" y="2217319"/>
            <a:ext cx="7617296" cy="3500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90E12C-0DF2-054E-9E7A-6AA6E3115B5D}"/>
              </a:ext>
            </a:extLst>
          </p:cNvPr>
          <p:cNvSpPr txBox="1"/>
          <p:nvPr/>
        </p:nvSpPr>
        <p:spPr>
          <a:xfrm>
            <a:off x="468630" y="6070180"/>
            <a:ext cx="1016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Son, </a:t>
            </a:r>
            <a:r>
              <a:rPr lang="en-GB" dirty="0" err="1"/>
              <a:t>Heehwa</a:t>
            </a:r>
            <a:r>
              <a:rPr lang="en-GB" dirty="0"/>
              <a:t> G., </a:t>
            </a:r>
            <a:r>
              <a:rPr lang="en-GB" dirty="0" err="1"/>
              <a:t>Ozlem</a:t>
            </a:r>
            <a:r>
              <a:rPr lang="en-GB" dirty="0"/>
              <a:t> </a:t>
            </a:r>
            <a:r>
              <a:rPr lang="en-GB" dirty="0" err="1"/>
              <a:t>Altintas</a:t>
            </a:r>
            <a:r>
              <a:rPr lang="en-GB" dirty="0"/>
              <a:t>, </a:t>
            </a:r>
            <a:r>
              <a:rPr lang="en-GB" dirty="0" err="1"/>
              <a:t>Eun</a:t>
            </a:r>
            <a:r>
              <a:rPr lang="en-GB" dirty="0"/>
              <a:t> Ji E. Kim, </a:t>
            </a:r>
            <a:r>
              <a:rPr lang="en-GB" dirty="0" err="1"/>
              <a:t>Sujeong</a:t>
            </a:r>
            <a:r>
              <a:rPr lang="en-GB" dirty="0"/>
              <a:t> Kwon, and Seung-Jae V. Lee. 2019. “Age-dependent changes and biomarkers of aging in Caenorhabditis elegans.” </a:t>
            </a:r>
            <a:r>
              <a:rPr lang="en-GB" i="1" dirty="0"/>
              <a:t>Aging Cell</a:t>
            </a:r>
            <a:endParaRPr lang="en-GB" b="1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1DC301-C41B-234C-ACED-91E9042F4DBE}"/>
              </a:ext>
            </a:extLst>
          </p:cNvPr>
          <p:cNvSpPr/>
          <p:nvPr/>
        </p:nvSpPr>
        <p:spPr>
          <a:xfrm>
            <a:off x="6480810" y="1954530"/>
            <a:ext cx="3479636" cy="2857500"/>
          </a:xfrm>
          <a:prstGeom prst="round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34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32A-FAB4-9A44-920C-1FD66FD3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study aging at each scale?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6DEC2-477B-F447-A42A-F62C29B12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76" y="1690688"/>
            <a:ext cx="4074232" cy="29411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79C77D-270E-EB46-9776-7651DAC21A44}"/>
              </a:ext>
            </a:extLst>
          </p:cNvPr>
          <p:cNvSpPr/>
          <p:nvPr/>
        </p:nvSpPr>
        <p:spPr>
          <a:xfrm>
            <a:off x="224480" y="4834405"/>
            <a:ext cx="116462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Caenorhabditis elegans</a:t>
            </a:r>
            <a:r>
              <a:rPr lang="en-US" dirty="0"/>
              <a:t>: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- It has a short life cycle (~ 21 days in normal conditions);</a:t>
            </a:r>
          </a:p>
          <a:p>
            <a:r>
              <a:rPr lang="en-US" dirty="0"/>
              <a:t>- Mutants can be easily generated and phenotypically screened for aging defects;</a:t>
            </a:r>
          </a:p>
          <a:p>
            <a:r>
              <a:rPr lang="en-US" dirty="0"/>
              <a:t>- Its genome has been fully sequenced and presents fundamental resemblances with that of more complex metazoans.</a:t>
            </a:r>
          </a:p>
        </p:txBody>
      </p:sp>
    </p:spTree>
    <p:extLst>
      <p:ext uri="{BB962C8B-B14F-4D97-AF65-F5344CB8AC3E}">
        <p14:creationId xmlns:p14="http://schemas.microsoft.com/office/powerpoint/2010/main" val="136853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32A-FAB4-9A44-920C-1FD66FD3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study aging at each scale?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8E6494-2DA3-9946-935F-957059303F61}"/>
              </a:ext>
            </a:extLst>
          </p:cNvPr>
          <p:cNvSpPr/>
          <p:nvPr/>
        </p:nvSpPr>
        <p:spPr>
          <a:xfrm>
            <a:off x="224480" y="4834405"/>
            <a:ext cx="116462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Caenorhabditis elegans</a:t>
            </a:r>
            <a:r>
              <a:rPr lang="en-US" dirty="0"/>
              <a:t>: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- It has a short life cycle (~ 21 days in normal conditions);</a:t>
            </a:r>
          </a:p>
          <a:p>
            <a:r>
              <a:rPr lang="en-US" dirty="0"/>
              <a:t>- Mutants can be easily generated and phenotypically screened for aging defects;</a:t>
            </a:r>
          </a:p>
          <a:p>
            <a:r>
              <a:rPr lang="en-US" dirty="0"/>
              <a:t>- Its genome has been fully sequenced and presents fundamental resemblances with that of more complex metazoans.</a:t>
            </a:r>
          </a:p>
          <a:p>
            <a:r>
              <a:rPr lang="en-US" b="1" dirty="0">
                <a:solidFill>
                  <a:srgbClr val="FF0000"/>
                </a:solidFill>
              </a:rPr>
              <a:t>- It ages!!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45E5D-9839-2B46-B787-1CEF54DD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76" y="1690688"/>
            <a:ext cx="4074232" cy="2941161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3DF89A81-506D-A04A-9B50-98BC44F099CE}"/>
              </a:ext>
            </a:extLst>
          </p:cNvPr>
          <p:cNvSpPr/>
          <p:nvPr/>
        </p:nvSpPr>
        <p:spPr>
          <a:xfrm>
            <a:off x="3884149" y="1893244"/>
            <a:ext cx="879894" cy="155275"/>
          </a:xfrm>
          <a:prstGeom prst="rightArrow">
            <a:avLst>
              <a:gd name="adj1" fmla="val 50000"/>
              <a:gd name="adj2" fmla="val 180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513F3-81B2-F346-AFF0-8E527632B1AF}"/>
              </a:ext>
            </a:extLst>
          </p:cNvPr>
          <p:cNvSpPr txBox="1"/>
          <p:nvPr/>
        </p:nvSpPr>
        <p:spPr>
          <a:xfrm>
            <a:off x="4935795" y="1786215"/>
            <a:ext cx="210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Living for 20-25 days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46146-F3B7-C746-A8B7-E720EAF89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58" y="1690688"/>
            <a:ext cx="3810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42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32A-FAB4-9A44-920C-1FD66FD3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study aging at each scale?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8E6494-2DA3-9946-935F-957059303F61}"/>
              </a:ext>
            </a:extLst>
          </p:cNvPr>
          <p:cNvSpPr/>
          <p:nvPr/>
        </p:nvSpPr>
        <p:spPr>
          <a:xfrm>
            <a:off x="224480" y="4834405"/>
            <a:ext cx="1164624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Caenorhabditis elegans</a:t>
            </a:r>
            <a:r>
              <a:rPr lang="en-US" dirty="0"/>
              <a:t>: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- It has a short life cycle (~ 21 days in normal conditions);</a:t>
            </a:r>
          </a:p>
          <a:p>
            <a:r>
              <a:rPr lang="en-US" dirty="0"/>
              <a:t>- Mutants can be easily generated and phenotypically screened for aging defects;</a:t>
            </a:r>
          </a:p>
          <a:p>
            <a:r>
              <a:rPr lang="en-US" dirty="0"/>
              <a:t>- Its genome has been fully sequenced and presents fundamental resemblances with that of more complex metazoans.</a:t>
            </a:r>
          </a:p>
          <a:p>
            <a:r>
              <a:rPr lang="en-US" b="1" dirty="0">
                <a:solidFill>
                  <a:srgbClr val="FF0000"/>
                </a:solidFill>
              </a:rPr>
              <a:t>- It ages!!</a:t>
            </a:r>
          </a:p>
          <a:p>
            <a:r>
              <a:rPr lang="en-US" b="1" dirty="0">
                <a:solidFill>
                  <a:srgbClr val="FF0000"/>
                </a:solidFill>
              </a:rPr>
              <a:t>- Longevity assays are easy to perform and very informative.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C05598-9D29-EC40-9B4B-FD41575B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89" y="1532501"/>
            <a:ext cx="10218822" cy="318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4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32A-FAB4-9A44-920C-1FD66FD3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Aims of the project: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8E6494-2DA3-9946-935F-957059303F61}"/>
              </a:ext>
            </a:extLst>
          </p:cNvPr>
          <p:cNvSpPr/>
          <p:nvPr/>
        </p:nvSpPr>
        <p:spPr>
          <a:xfrm>
            <a:off x="224480" y="2087730"/>
            <a:ext cx="116462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goal of this study is to </a:t>
            </a:r>
            <a:r>
              <a:rPr lang="en-US" b="1" dirty="0"/>
              <a:t>analyze aging-related perturbations in worm </a:t>
            </a:r>
            <a:r>
              <a:rPr lang="en-US" dirty="0"/>
              <a:t>in a comprehensive manner to:</a:t>
            </a:r>
          </a:p>
          <a:p>
            <a:endParaRPr lang="en-US" dirty="0"/>
          </a:p>
          <a:p>
            <a:pPr marL="342900" indent="-342900">
              <a:buAutoNum type="arabicParenBoth"/>
            </a:pPr>
            <a:r>
              <a:rPr lang="en-US" dirty="0"/>
              <a:t>Identify the tissues undergoing important remodeling during aging;</a:t>
            </a:r>
          </a:p>
          <a:p>
            <a:pPr marL="342900" indent="-342900">
              <a:buAutoNum type="arabicParenBoth"/>
            </a:pPr>
            <a:r>
              <a:rPr lang="en-US" dirty="0"/>
              <a:t>Understand the molecular networks involved in aging. </a:t>
            </a:r>
          </a:p>
          <a:p>
            <a:pPr marL="342900" indent="-342900">
              <a:buAutoNum type="arabicParenBoth"/>
            </a:pPr>
            <a:endParaRPr lang="en-US" dirty="0"/>
          </a:p>
          <a:p>
            <a:r>
              <a:rPr lang="en-US" dirty="0"/>
              <a:t>More specifically, we would like to fulfill the following aims:</a:t>
            </a:r>
          </a:p>
          <a:p>
            <a:pPr marL="285750" indent="-285750">
              <a:buFontTx/>
              <a:buChar char="-"/>
            </a:pPr>
            <a:r>
              <a:rPr lang="en-US" dirty="0"/>
              <a:t>Find tissue-specific proteins and genes deregulated during aging;</a:t>
            </a:r>
          </a:p>
          <a:p>
            <a:pPr marL="285750" indent="-285750">
              <a:buFontTx/>
              <a:buChar char="-"/>
            </a:pPr>
            <a:r>
              <a:rPr lang="en-US" dirty="0"/>
              <a:t>Find their associations with known diseases;</a:t>
            </a:r>
          </a:p>
          <a:p>
            <a:pPr marL="285750" indent="-285750">
              <a:buFontTx/>
              <a:buChar char="-"/>
            </a:pPr>
            <a:r>
              <a:rPr lang="en-US" dirty="0"/>
              <a:t>Find potential targets for drug engineering</a:t>
            </a:r>
          </a:p>
        </p:txBody>
      </p:sp>
    </p:spTree>
    <p:extLst>
      <p:ext uri="{BB962C8B-B14F-4D97-AF65-F5344CB8AC3E}">
        <p14:creationId xmlns:p14="http://schemas.microsoft.com/office/powerpoint/2010/main" val="256005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966</Words>
  <Application>Microsoft Macintosh PowerPoint</Application>
  <PresentationFormat>Widescreen</PresentationFormat>
  <Paragraphs>92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Avenir Roman</vt:lpstr>
      <vt:lpstr>Calibri</vt:lpstr>
      <vt:lpstr>Calibri Light</vt:lpstr>
      <vt:lpstr>Helvetica</vt:lpstr>
      <vt:lpstr>Office Theme</vt:lpstr>
      <vt:lpstr>Multiomics approach to study aging in C elegans</vt:lpstr>
      <vt:lpstr>What is aging?</vt:lpstr>
      <vt:lpstr>What is aging?</vt:lpstr>
      <vt:lpstr>Aging is frequently considered to be a cellular process </vt:lpstr>
      <vt:lpstr>But really, aging is a multi-scale biological process</vt:lpstr>
      <vt:lpstr>How to study aging at each scale?</vt:lpstr>
      <vt:lpstr>How to study aging at each scale?</vt:lpstr>
      <vt:lpstr>How to study aging at each scale?</vt:lpstr>
      <vt:lpstr>Aims of the project:</vt:lpstr>
      <vt:lpstr>What you will do</vt:lpstr>
      <vt:lpstr>What you will use (1)</vt:lpstr>
      <vt:lpstr>What you will use (2)</vt:lpstr>
      <vt:lpstr>What you will use (3)</vt:lpstr>
      <vt:lpstr>What you will use (4)</vt:lpstr>
      <vt:lpstr>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Multiomics approach to study ageing in C elegans</dc:title>
  <dc:creator>Jacques Serizay</dc:creator>
  <cp:lastModifiedBy>Jacques Serizay</cp:lastModifiedBy>
  <cp:revision>24</cp:revision>
  <dcterms:created xsi:type="dcterms:W3CDTF">2020-03-02T13:18:07Z</dcterms:created>
  <dcterms:modified xsi:type="dcterms:W3CDTF">2020-03-02T17:18:54Z</dcterms:modified>
</cp:coreProperties>
</file>